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0"/>
  </p:notesMasterIdLst>
  <p:handoutMasterIdLst>
    <p:handoutMasterId r:id="rId41"/>
  </p:handoutMasterIdLst>
  <p:sldIdLst>
    <p:sldId id="1503" r:id="rId2"/>
    <p:sldId id="1798" r:id="rId3"/>
    <p:sldId id="1990" r:id="rId4"/>
    <p:sldId id="1224" r:id="rId5"/>
    <p:sldId id="1989" r:id="rId6"/>
    <p:sldId id="1988" r:id="rId7"/>
    <p:sldId id="1507" r:id="rId8"/>
    <p:sldId id="1476" r:id="rId9"/>
    <p:sldId id="1987" r:id="rId10"/>
    <p:sldId id="2000" r:id="rId11"/>
    <p:sldId id="1009" r:id="rId12"/>
    <p:sldId id="1212" r:id="rId13"/>
    <p:sldId id="1241" r:id="rId14"/>
    <p:sldId id="1499" r:id="rId15"/>
    <p:sldId id="2001" r:id="rId16"/>
    <p:sldId id="2002" r:id="rId17"/>
    <p:sldId id="1242" r:id="rId18"/>
    <p:sldId id="2004" r:id="rId19"/>
    <p:sldId id="2005" r:id="rId20"/>
    <p:sldId id="1205" r:id="rId21"/>
    <p:sldId id="1986" r:id="rId22"/>
    <p:sldId id="1484" r:id="rId23"/>
    <p:sldId id="2006" r:id="rId24"/>
    <p:sldId id="2007" r:id="rId25"/>
    <p:sldId id="2008" r:id="rId26"/>
    <p:sldId id="2009" r:id="rId27"/>
    <p:sldId id="1992" r:id="rId28"/>
    <p:sldId id="2010" r:id="rId29"/>
    <p:sldId id="2011" r:id="rId30"/>
    <p:sldId id="2012" r:id="rId31"/>
    <p:sldId id="1993" r:id="rId32"/>
    <p:sldId id="1994" r:id="rId33"/>
    <p:sldId id="1995" r:id="rId34"/>
    <p:sldId id="1996" r:id="rId35"/>
    <p:sldId id="1997" r:id="rId36"/>
    <p:sldId id="1999" r:id="rId37"/>
    <p:sldId id="1998" r:id="rId38"/>
    <p:sldId id="179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1798"/>
            <p14:sldId id="1990"/>
            <p14:sldId id="1224"/>
            <p14:sldId id="1989"/>
            <p14:sldId id="1988"/>
            <p14:sldId id="1507"/>
            <p14:sldId id="1476"/>
            <p14:sldId id="1987"/>
            <p14:sldId id="2000"/>
            <p14:sldId id="1009"/>
            <p14:sldId id="1212"/>
            <p14:sldId id="1241"/>
            <p14:sldId id="1499"/>
            <p14:sldId id="2001"/>
            <p14:sldId id="2002"/>
            <p14:sldId id="1242"/>
            <p14:sldId id="2004"/>
            <p14:sldId id="2005"/>
            <p14:sldId id="1205"/>
            <p14:sldId id="1986"/>
            <p14:sldId id="1484"/>
            <p14:sldId id="2006"/>
            <p14:sldId id="2007"/>
            <p14:sldId id="2008"/>
            <p14:sldId id="2009"/>
            <p14:sldId id="1992"/>
            <p14:sldId id="2010"/>
            <p14:sldId id="2011"/>
            <p14:sldId id="2012"/>
            <p14:sldId id="1993"/>
            <p14:sldId id="1994"/>
            <p14:sldId id="1995"/>
            <p14:sldId id="1996"/>
            <p14:sldId id="1997"/>
            <p14:sldId id="1999"/>
            <p14:sldId id="1998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5AB88F"/>
    <a:srgbClr val="D4EBE9"/>
    <a:srgbClr val="B04432"/>
    <a:srgbClr val="B58900"/>
    <a:srgbClr val="9E60B8"/>
    <a:srgbClr val="FB8E20"/>
    <a:srgbClr val="0DC2F7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51"/>
    <p:restoredTop sz="96911" autoAdjust="0"/>
  </p:normalViewPr>
  <p:slideViewPr>
    <p:cSldViewPr snapToGrid="0" snapToObjects="1">
      <p:cViewPr varScale="1">
        <p:scale>
          <a:sx n="166" d="100"/>
          <a:sy n="166" d="100"/>
        </p:scale>
        <p:origin x="200" y="9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13.11.24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13.11.24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F8B5AC-AD70-C949-2C83-458CFA9D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0138" y="-80920"/>
            <a:ext cx="10364138" cy="647758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4939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3763909" y="3010705"/>
            <a:ext cx="5591070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00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International JavaScript </a:t>
            </a:r>
            <a:r>
              <a:rPr lang="de-DE" sz="1050" spc="60" dirty="0" err="1">
                <a:solidFill>
                  <a:srgbClr val="D4EBE9"/>
                </a:solidFill>
              </a:rPr>
              <a:t>conference</a:t>
            </a:r>
            <a:r>
              <a:rPr lang="de-DE" sz="1050" spc="60" dirty="0">
                <a:solidFill>
                  <a:srgbClr val="D4EBE9"/>
                </a:solidFill>
              </a:rPr>
              <a:t> | Munich, November, 13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3560631" y="827605"/>
            <a:ext cx="3627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endParaRPr lang="de-DE" sz="48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3840208" y="1861994"/>
            <a:ext cx="5226398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4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5206649" y="2885336"/>
            <a:ext cx="1491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ln>
                  <a:solidFill>
                    <a:srgbClr val="B58900"/>
                  </a:solidFill>
                </a:ln>
                <a:solidFill>
                  <a:srgbClr val="5AB88F"/>
                </a:solidFill>
                <a:latin typeface="Montserrat" charset="0"/>
              </a:rPr>
              <a:t>with</a:t>
            </a:r>
            <a:endParaRPr lang="de-DE" sz="3200" b="1" dirty="0">
              <a:ln>
                <a:solidFill>
                  <a:srgbClr val="B58900"/>
                </a:solidFill>
              </a:ln>
              <a:solidFill>
                <a:srgbClr val="5AB88F"/>
              </a:solidFill>
              <a:latin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AC7DD4-1E77-6338-279C-7D74737E5CDA}"/>
              </a:ext>
            </a:extLst>
          </p:cNvPr>
          <p:cNvSpPr txBox="1"/>
          <p:nvPr/>
        </p:nvSpPr>
        <p:spPr>
          <a:xfrm>
            <a:off x="4242256" y="1325333"/>
            <a:ext cx="46343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: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D39ADA-04F5-BBB0-8AC2-4F1CFF5D4D29}"/>
              </a:ext>
            </a:extLst>
          </p:cNvPr>
          <p:cNvSpPr txBox="1"/>
          <p:nvPr/>
        </p:nvSpPr>
        <p:spPr>
          <a:xfrm>
            <a:off x="6151708" y="38280"/>
            <a:ext cx="2823678" cy="40011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EC321C-3455-D4F5-3C2E-02811B12163C}"/>
              </a:ext>
            </a:extLst>
          </p:cNvPr>
          <p:cNvSpPr txBox="1"/>
          <p:nvPr/>
        </p:nvSpPr>
        <p:spPr>
          <a:xfrm>
            <a:off x="6151003" y="440490"/>
            <a:ext cx="2823678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5878-2DBE-B41A-11E7-80A0C392C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A7417-A998-0C1B-4269-903703FC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AE9DF-318F-66E5-D399-2D57567C6E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Lots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few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interactions</a:t>
            </a:r>
            <a:r>
              <a:rPr lang="de-DE" b="0" dirty="0">
                <a:solidFill>
                  <a:srgbClr val="36544F"/>
                </a:solidFill>
              </a:rPr>
              <a:t> 🦥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dirty="0" err="1">
                <a:solidFill>
                  <a:srgbClr val="36544F"/>
                </a:solidFill>
              </a:rPr>
              <a:t>does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that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justify</a:t>
            </a:r>
            <a:r>
              <a:rPr lang="de-DE" dirty="0">
                <a:solidFill>
                  <a:srgbClr val="36544F"/>
                </a:solidFill>
              </a:rPr>
              <a:t> a Single-Page-</a:t>
            </a:r>
            <a:r>
              <a:rPr lang="de-DE" dirty="0" err="1">
                <a:solidFill>
                  <a:srgbClr val="36544F"/>
                </a:solidFill>
              </a:rPr>
              <a:t>Application</a:t>
            </a:r>
            <a:r>
              <a:rPr lang="de-DE" dirty="0">
                <a:solidFill>
                  <a:srgbClr val="36544F"/>
                </a:solidFill>
              </a:rPr>
              <a:t>? </a:t>
            </a:r>
            <a:r>
              <a:rPr lang="de-DE" b="0" dirty="0">
                <a:solidFill>
                  <a:srgbClr val="36544F"/>
                </a:solidFill>
              </a:rPr>
              <a:t>🤔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</a:t>
            </a:r>
            <a:r>
              <a:rPr lang="de-DE" b="0" dirty="0" err="1">
                <a:solidFill>
                  <a:srgbClr val="36544F"/>
                </a:solidFill>
              </a:rPr>
              <a:t>huge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amount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JS 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browser</a:t>
            </a:r>
            <a:r>
              <a:rPr lang="de-DE" b="0" dirty="0">
                <a:solidFill>
                  <a:srgbClr val="36544F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b="0" dirty="0">
                <a:solidFill>
                  <a:srgbClr val="36544F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...not </a:t>
            </a:r>
            <a:r>
              <a:rPr lang="de-DE" b="0" dirty="0" err="1">
                <a:solidFill>
                  <a:srgbClr val="36544F"/>
                </a:solidFill>
              </a:rPr>
              <a:t>best</a:t>
            </a:r>
            <a:r>
              <a:rPr lang="de-DE" b="0" dirty="0">
                <a:solidFill>
                  <a:srgbClr val="36544F"/>
                </a:solidFill>
              </a:rPr>
              <a:t> possible SEO?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2B5113-F572-D6B3-B724-57A1D8F16937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... </a:t>
            </a:r>
            <a:r>
              <a:rPr lang="de-DE" dirty="0" err="1"/>
              <a:t>technically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2CDC72-BEB7-2016-DBEA-E448726D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4DC30CC-B41D-AAFF-821D-C2D6E98FFD8B}"/>
              </a:ext>
            </a:extLst>
          </p:cNvPr>
          <p:cNvSpPr/>
          <p:nvPr/>
        </p:nvSpPr>
        <p:spPr>
          <a:xfrm>
            <a:off x="6825741" y="3347872"/>
            <a:ext cx="675314" cy="1350507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92530A8-6CE1-4881-E046-7A9D350E2456}"/>
              </a:ext>
            </a:extLst>
          </p:cNvPr>
          <p:cNvSpPr/>
          <p:nvPr/>
        </p:nvSpPr>
        <p:spPr>
          <a:xfrm>
            <a:off x="6227292" y="3347873"/>
            <a:ext cx="466315" cy="227952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4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3959495" y="1152133"/>
            <a:ext cx="12250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</a:t>
            </a:r>
            <a:r>
              <a:rPr lang="de-DE" dirty="0" err="1"/>
              <a:t>components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Client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9BE2FD-4D92-2D4F-7ACF-8C9DD9C5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</a:t>
            </a:r>
            <a:r>
              <a:rPr lang="de-DE" dirty="0" err="1"/>
              <a:t>componenten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Client</a:t>
            </a:r>
            <a:endParaRPr lang="de-DE" dirty="0"/>
          </a:p>
          <a:p>
            <a:pPr lvl="1"/>
            <a:r>
              <a:rPr lang="de-DE" dirty="0" err="1"/>
              <a:t>or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 (SSR)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88CAEA-34FE-19A6-E150-4D38647F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8D80FBC-D187-9EAC-AE47-0782329D699A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F781-7817-4FD0-B604-CC237A9CE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17AD7B-0411-A76D-8138-5EF114D0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BC0AE5-DCA6-B422-E835-7CEC57247B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</a:t>
            </a:r>
            <a:r>
              <a:rPr lang="de-DE" dirty="0" err="1"/>
              <a:t>componenten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Client</a:t>
            </a:r>
            <a:endParaRPr lang="de-DE" dirty="0"/>
          </a:p>
          <a:p>
            <a:pPr lvl="1"/>
            <a:r>
              <a:rPr lang="de-DE" dirty="0" err="1"/>
              <a:t>or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 (SSR)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JavaScript-Code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browser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They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interactive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held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sz="19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2A6A76-11D5-C295-FA45-C439481A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3A1A198-A344-7A9F-C1E9-F45A723B4846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38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903-D251-2E88-5EAC-5404F777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F63BB3-DAA2-9ABD-3126-3252197E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509C3B-1425-BE29-1B54-2F4D92E408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New: React Server Components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92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New: React Server Components</a:t>
            </a:r>
          </a:p>
          <a:p>
            <a:pPr lvl="1"/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E64B-CA7F-33AB-6B00-ABA0971A6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A17F6-B29D-3D87-E06F-BFC98329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F2DA9C-67B5-5EAE-5BF8-E356322DE5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New: React Server Components</a:t>
            </a:r>
          </a:p>
          <a:p>
            <a:pPr lvl="1"/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endParaRPr lang="de-DE" dirty="0"/>
          </a:p>
          <a:p>
            <a:pPr lvl="1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009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5EF0-7555-B116-87ED-7228C0DE7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C7BC5-51F6-7F25-9E77-A12FC520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F9F44-DD84-DF12-D150-3EB59F6D77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New: React Server Components</a:t>
            </a:r>
          </a:p>
          <a:p>
            <a:pPr lvl="1"/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endParaRPr lang="de-DE" dirty="0"/>
          </a:p>
          <a:p>
            <a:pPr lvl="1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returning</a:t>
            </a:r>
            <a:r>
              <a:rPr lang="de-DE" b="0" dirty="0">
                <a:solidFill>
                  <a:srgbClr val="36544F"/>
                </a:solidFill>
              </a:rPr>
              <a:t> UI (!)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/>
              <a:t> JavaScript-Code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03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3645B79-59D8-9AAB-A9C3-0CA92EB5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Different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r>
              <a:rPr lang="de-DE" b="0" dirty="0" err="1">
                <a:solidFill>
                  <a:srgbClr val="36544F"/>
                </a:solidFill>
              </a:rPr>
              <a:t>From</a:t>
            </a:r>
            <a:r>
              <a:rPr lang="de-DE" b="0" dirty="0">
                <a:solidFill>
                  <a:srgbClr val="36544F"/>
                </a:solidFill>
              </a:rPr>
              <a:t> JSX </a:t>
            </a:r>
            <a:r>
              <a:rPr lang="de-DE" b="0" dirty="0" err="1">
                <a:solidFill>
                  <a:srgbClr val="36544F"/>
                </a:solidFill>
              </a:rPr>
              <a:t>perspective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look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same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7813288" y="2640270"/>
            <a:ext cx="878827" cy="182166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546980" y="1174595"/>
            <a:ext cx="3224880" cy="35918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1E629F7-02FF-EAAD-98F4-15F7BA2C7470}"/>
              </a:ext>
            </a:extLst>
          </p:cNvPr>
          <p:cNvSpPr/>
          <p:nvPr/>
        </p:nvSpPr>
        <p:spPr>
          <a:xfrm>
            <a:off x="5629026" y="2375361"/>
            <a:ext cx="1999691" cy="36783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7152E53-157F-C7DA-9197-D0E7D21813FE}"/>
              </a:ext>
            </a:extLst>
          </p:cNvPr>
          <p:cNvSpPr/>
          <p:nvPr/>
        </p:nvSpPr>
        <p:spPr>
          <a:xfrm>
            <a:off x="5629025" y="3624031"/>
            <a:ext cx="1999691" cy="1034861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4ACA48D-8F58-50F5-27AE-EED728FBE091}"/>
              </a:ext>
            </a:extLst>
          </p:cNvPr>
          <p:cNvSpPr/>
          <p:nvPr/>
        </p:nvSpPr>
        <p:spPr>
          <a:xfrm>
            <a:off x="5615488" y="2817730"/>
            <a:ext cx="2013228" cy="71398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679264" y="2237691"/>
            <a:ext cx="3027662" cy="400110"/>
          </a:xfrm>
          <a:prstGeom prst="rect">
            <a:avLst/>
          </a:prstGeom>
          <a:solidFill>
            <a:srgbClr val="D4EBE9">
              <a:alpha val="92679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6862039" y="3116614"/>
            <a:ext cx="1533353" cy="261610"/>
          </a:xfrm>
          <a:prstGeom prst="rect">
            <a:avLst/>
          </a:prstGeom>
          <a:solidFill>
            <a:srgbClr val="D4EBE9">
              <a:alpha val="93452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Components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3FC3DB-93B5-3674-A23E-192EF9EE8BAD}"/>
              </a:ext>
            </a:extLst>
          </p:cNvPr>
          <p:cNvSpPr/>
          <p:nvPr/>
        </p:nvSpPr>
        <p:spPr>
          <a:xfrm>
            <a:off x="857252" y="2571750"/>
            <a:ext cx="7429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4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91948-EEC4-EE46-DA31-1DE34877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8A836-04B0-0712-0BC5-963C83E0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D35EB-10A2-3EAC-D5C8-1338A07B1E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Some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React </a:t>
            </a:r>
            <a:r>
              <a:rPr lang="de-DE" b="0" dirty="0" err="1">
                <a:solidFill>
                  <a:srgbClr val="36544F"/>
                </a:solidFill>
              </a:rPr>
              <a:t>standard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mainly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44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97A30-8ADF-F90A-B3F0-50F366DCA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32549-307C-5318-3130-321D2FBF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B0BCA-6B00-EA1C-B847-6A16D1266C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Some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React </a:t>
            </a:r>
            <a:r>
              <a:rPr lang="de-DE" b="0" dirty="0" err="1">
                <a:solidFill>
                  <a:srgbClr val="36544F"/>
                </a:solidFill>
              </a:rPr>
              <a:t>standard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mainly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Those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could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implemented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other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too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26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CD7F-6E2C-7496-C7E2-1AD78E2B2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3B9D4-FEB0-3661-1264-B01E8603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F446EA-123B-410C-2392-E1620B0627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Some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React </a:t>
            </a:r>
            <a:r>
              <a:rPr lang="de-DE" b="0" dirty="0" err="1">
                <a:solidFill>
                  <a:srgbClr val="36544F"/>
                </a:solidFill>
              </a:rPr>
              <a:t>standard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mainly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Those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could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implemented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other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too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demo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we</a:t>
            </a:r>
            <a:r>
              <a:rPr lang="de-DE" b="0" dirty="0">
                <a:solidFill>
                  <a:srgbClr val="36544F"/>
                </a:solidFill>
              </a:rPr>
              <a:t> will </a:t>
            </a:r>
            <a:r>
              <a:rPr lang="de-DE" b="0" dirty="0" err="1">
                <a:solidFill>
                  <a:srgbClr val="36544F"/>
                </a:solidFill>
              </a:rPr>
              <a:t>see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and React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8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CE6B7-EEBD-8B22-FE02-D07EBDE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EC275-12DC-BA84-12F7-56B7EC33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093739-BCAF-FAD5-DEFA-81673B768C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Some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React </a:t>
            </a:r>
            <a:r>
              <a:rPr lang="de-DE" b="0" dirty="0" err="1">
                <a:solidFill>
                  <a:srgbClr val="36544F"/>
                </a:solidFill>
              </a:rPr>
              <a:t>standard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mainly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Those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could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implemented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other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too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demo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we</a:t>
            </a:r>
            <a:r>
              <a:rPr lang="de-DE" b="0" dirty="0">
                <a:solidFill>
                  <a:srgbClr val="36544F"/>
                </a:solidFill>
              </a:rPr>
              <a:t> will </a:t>
            </a:r>
            <a:r>
              <a:rPr lang="de-DE" b="0" dirty="0" err="1">
                <a:solidFill>
                  <a:srgbClr val="36544F"/>
                </a:solidFill>
              </a:rPr>
              <a:t>see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and React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This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available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App Router (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14+)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6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6D4C-4A24-CC67-8CAF-029CDF0F3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0A0BC-AD75-CD66-B1A1-36338216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31674-8B6A-3319-D496-2B84B9F0A6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run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production</a:t>
            </a:r>
            <a:r>
              <a:rPr lang="de-DE" b="0" dirty="0">
                <a:solidFill>
                  <a:srgbClr val="36544F"/>
                </a:solidFill>
              </a:rPr>
              <a:t> on a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7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A7007-54C7-A591-EC2B-5DF409A8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17CCD-3C4F-646F-157F-6A99FB0D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534FEF-0FFB-4851-314E-3F0F231B6A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run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production</a:t>
            </a:r>
            <a:r>
              <a:rPr lang="de-DE" b="0" dirty="0">
                <a:solidFill>
                  <a:srgbClr val="36544F"/>
                </a:solidFill>
              </a:rPr>
              <a:t> on a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that's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big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difference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single-page-</a:t>
            </a:r>
            <a:r>
              <a:rPr lang="de-DE" b="0" dirty="0" err="1">
                <a:solidFill>
                  <a:srgbClr val="36544F"/>
                </a:solidFill>
              </a:rPr>
              <a:t>applications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85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73030-32E0-BBE0-92DC-6DB801F5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24DE7-AF7D-0895-85DD-F8048A41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E6703-F5FD-9C87-C6EE-B589F353BF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run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production</a:t>
            </a:r>
            <a:r>
              <a:rPr lang="de-DE" b="0" dirty="0">
                <a:solidFill>
                  <a:srgbClr val="36544F"/>
                </a:solidFill>
              </a:rPr>
              <a:t> on a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that's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big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difference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single-page-</a:t>
            </a:r>
            <a:r>
              <a:rPr lang="de-DE" b="0" dirty="0" err="1">
                <a:solidFill>
                  <a:srgbClr val="36544F"/>
                </a:solidFill>
              </a:rPr>
              <a:t>applications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Both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and React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also </a:t>
            </a:r>
            <a:r>
              <a:rPr lang="de-DE" b="0" dirty="0" err="1">
                <a:solidFill>
                  <a:srgbClr val="36544F"/>
                </a:solidFill>
              </a:rPr>
              <a:t>running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browser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8EEA9-6630-D256-5655-6656D6B6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20D98-9C50-80AD-4C4D-9A6E7EE5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BEFFECB-E7F5-5397-AE50-019B3859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42" y="168006"/>
            <a:ext cx="3205915" cy="386541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AC2D5B-5AB3-C6A3-EBAB-B4562601C14D}"/>
              </a:ext>
            </a:extLst>
          </p:cNvPr>
          <p:cNvSpPr txBox="1"/>
          <p:nvPr/>
        </p:nvSpPr>
        <p:spPr>
          <a:xfrm>
            <a:off x="4091152" y="4033423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724282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C6E1-14BB-EAC6-DB0F-5BD5C408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5F48F9A-D19A-B6B1-5B06-865C816C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274C4AE-24FA-B121-BF27-29646E2DE541}"/>
              </a:ext>
            </a:extLst>
          </p:cNvPr>
          <p:cNvSpPr txBox="1"/>
          <p:nvPr/>
        </p:nvSpPr>
        <p:spPr>
          <a:xfrm>
            <a:off x="0" y="300277"/>
            <a:ext cx="914399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3C9A4B5-AC33-EDAC-6AA8-D15BDC7E4A69}"/>
              </a:ext>
            </a:extLst>
          </p:cNvPr>
          <p:cNvSpPr/>
          <p:nvPr/>
        </p:nvSpPr>
        <p:spPr>
          <a:xfrm>
            <a:off x="857252" y="2571750"/>
            <a:ext cx="7429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Demo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3735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C029-FED1-BF72-8EB9-DCB6101A1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1F4FE-309D-337E-745A-C406790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FE854B-C1A9-98FB-A8A7-07FE2DA3E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 #1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/</a:t>
            </a:r>
            <a:r>
              <a:rPr lang="de-DE" sz="1600" dirty="0" err="1"/>
              <a:t>recipes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fetchRecipes</a:t>
            </a:r>
            <a:r>
              <a:rPr lang="de-DE" sz="1600" dirty="0"/>
              <a:t>   </a:t>
            </a: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rlp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30000"/>
              </a:lnSpc>
            </a:pPr>
            <a:r>
              <a:rPr lang="de-DE" sz="1600" dirty="0" err="1"/>
              <a:t>where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err="1"/>
              <a:t>rendered</a:t>
            </a:r>
            <a:r>
              <a:rPr lang="de-DE" sz="1600" dirty="0"/>
              <a:t>?</a:t>
            </a:r>
          </a:p>
          <a:p>
            <a:pPr lvl="2">
              <a:lnSpc>
                <a:spcPct val="130000"/>
              </a:lnSpc>
            </a:pPr>
            <a:r>
              <a:rPr lang="de-DE" sz="1600" dirty="0" err="1"/>
              <a:t>Console.log</a:t>
            </a:r>
            <a:endParaRPr lang="de-DE" sz="1600" dirty="0"/>
          </a:p>
          <a:p>
            <a:pPr lvl="2">
              <a:lnSpc>
                <a:spcPct val="130000"/>
              </a:lnSpc>
            </a:pPr>
            <a:r>
              <a:rPr lang="de-DE" sz="1600" dirty="0"/>
              <a:t>React </a:t>
            </a:r>
            <a:r>
              <a:rPr lang="de-DE" sz="1600" dirty="0" err="1"/>
              <a:t>Dev</a:t>
            </a:r>
            <a:r>
              <a:rPr lang="de-DE" sz="1600" dirty="0"/>
              <a:t> Tools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order</a:t>
            </a:r>
            <a:r>
              <a:rPr lang="de-DE" sz="1600" dirty="0"/>
              <a:t> and </a:t>
            </a:r>
            <a:r>
              <a:rPr lang="de-DE" sz="1600" dirty="0" err="1"/>
              <a:t>filter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list</a:t>
            </a:r>
            <a:r>
              <a:rPr lang="de-DE" sz="1600" dirty="0"/>
              <a:t>? </a:t>
            </a:r>
            <a:r>
              <a:rPr lang="de-DE" sz="1600" dirty="0" err="1"/>
              <a:t>we</a:t>
            </a:r>
            <a:r>
              <a:rPr lang="de-DE" sz="1600" dirty="0"/>
              <a:t> do not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state</a:t>
            </a:r>
            <a:r>
              <a:rPr lang="de-DE" sz="1600" dirty="0"/>
              <a:t> </a:t>
            </a:r>
            <a:r>
              <a:rPr lang="de-DE" sz="1600" dirty="0" err="1"/>
              <a:t>here</a:t>
            </a:r>
            <a:r>
              <a:rPr lang="de-DE" sz="1600" dirty="0"/>
              <a:t>!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refetched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re</a:t>
            </a:r>
            <a:r>
              <a:rPr lang="de-DE" sz="1600" dirty="0"/>
              <a:t>-order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list</a:t>
            </a:r>
            <a:r>
              <a:rPr lang="de-DE" sz="1600" dirty="0"/>
              <a:t>? -&gt; Network </a:t>
            </a:r>
            <a:r>
              <a:rPr lang="de-DE" sz="1600" dirty="0" err="1"/>
              <a:t>tab</a:t>
            </a:r>
            <a:r>
              <a:rPr lang="de-DE" sz="1600" dirty="0"/>
              <a:t>!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fetched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re-load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page</a:t>
            </a:r>
            <a:r>
              <a:rPr lang="de-DE" sz="1600" dirty="0"/>
              <a:t> -&gt; Network </a:t>
            </a:r>
            <a:r>
              <a:rPr lang="de-DE" sz="1600" dirty="0" err="1"/>
              <a:t>tab</a:t>
            </a:r>
            <a:r>
              <a:rPr lang="de-DE" sz="1600" dirty="0"/>
              <a:t>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108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BBD15-3C74-D230-B4DF-4E5FEDA9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1B561-9CF5-BD97-9901-ECE550F4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EF9CB-B17C-C71B-3A22-94C14905C9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: Layout </a:t>
            </a:r>
            <a:r>
              <a:rPr lang="de-DE" dirty="0" err="1"/>
              <a:t>component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/recipe/</a:t>
            </a:r>
            <a:r>
              <a:rPr lang="de-DE" dirty="0" err="1"/>
              <a:t>layout.tsx</a:t>
            </a:r>
            <a:r>
              <a:rPr lang="de-DE" dirty="0"/>
              <a:t>  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la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Look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timer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8644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287E9-4C7B-8D45-B95F-CF7A30D4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F8E2C-F1EA-912A-DDD2-ACD827FD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DD962-1123-0372-9B0A-C45649EBD6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 #2: Suspense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/recipe/[</a:t>
            </a:r>
            <a:r>
              <a:rPr lang="de-DE" dirty="0" err="1"/>
              <a:t>recipeId</a:t>
            </a:r>
            <a:r>
              <a:rPr lang="de-DE" dirty="0"/>
              <a:t>]/</a:t>
            </a:r>
            <a:r>
              <a:rPr lang="de-DE" dirty="0" err="1"/>
              <a:t>page.tsx</a:t>
            </a:r>
            <a:r>
              <a:rPr lang="de-DE" dirty="0"/>
              <a:t>.  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notFound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 err="1"/>
              <a:t>slow_down</a:t>
            </a:r>
            <a:r>
              <a:rPr lang="de-DE" dirty="0"/>
              <a:t> in demo-</a:t>
            </a:r>
            <a:r>
              <a:rPr lang="de-DE" dirty="0" err="1"/>
              <a:t>config.ts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Add </a:t>
            </a:r>
            <a:r>
              <a:rPr lang="de-DE" dirty="0" err="1"/>
              <a:t>loading.tsx</a:t>
            </a:r>
            <a:endParaRPr lang="de-DE" dirty="0"/>
          </a:p>
          <a:p>
            <a:pPr lvl="1"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409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D919-4BA8-2782-D12D-C0AACB45E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85D1E-9646-1CC9-D6E3-7BE08458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3B599D-4ABE-3692-E4B4-6E19C94665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 #2: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waterfalls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In </a:t>
            </a:r>
            <a:r>
              <a:rPr lang="de-DE" dirty="0" err="1"/>
              <a:t>RecipePageContent</a:t>
            </a:r>
            <a:r>
              <a:rPr lang="de-DE" dirty="0"/>
              <a:t>, Feedbacks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fetched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30000"/>
              </a:lnSpc>
            </a:pPr>
            <a:r>
              <a:rPr lang="de-DE" dirty="0" err="1"/>
              <a:t>slowdown_feedback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Add Suspense Boundary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: Request </a:t>
            </a:r>
            <a:r>
              <a:rPr lang="de-DE" dirty="0" err="1"/>
              <a:t>takes</a:t>
            </a:r>
            <a:r>
              <a:rPr lang="de-DE" dirty="0"/>
              <a:t> Recipe-Request + Feedback-Request</a:t>
            </a:r>
          </a:p>
          <a:p>
            <a:pPr lvl="1"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39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87F9B-A7E9-40E4-EDAD-0A894BBF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DB4EE-61CA-AD55-745A-8A013CB1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F8062-865C-F465-4CD9-61C5BD13F0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 #2: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waterfalls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Move </a:t>
            </a:r>
            <a:r>
              <a:rPr lang="de-DE" dirty="0" err="1"/>
              <a:t>fetchFeedback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[</a:t>
            </a:r>
            <a:r>
              <a:rPr lang="de-DE" dirty="0" err="1"/>
              <a:t>recipeId</a:t>
            </a:r>
            <a:r>
              <a:rPr lang="de-DE" dirty="0"/>
              <a:t>]/</a:t>
            </a:r>
            <a:r>
              <a:rPr lang="de-DE" dirty="0" err="1"/>
              <a:t>index.tsx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Pass </a:t>
            </a:r>
            <a:r>
              <a:rPr lang="de-DE" dirty="0" err="1"/>
              <a:t>feedbackPromise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RecipePageContent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 err="1"/>
              <a:t>Adjust</a:t>
            </a:r>
            <a:r>
              <a:rPr lang="de-DE" dirty="0"/>
              <a:t> &lt;</a:t>
            </a:r>
            <a:r>
              <a:rPr lang="de-DE" dirty="0" err="1"/>
              <a:t>FeedbackList</a:t>
            </a:r>
            <a:r>
              <a:rPr lang="de-DE" dirty="0"/>
              <a:t> ...&gt; in </a:t>
            </a:r>
            <a:r>
              <a:rPr lang="de-DE" dirty="0" err="1"/>
              <a:t>RecipePageContent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FeedbackList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await</a:t>
            </a:r>
            <a:r>
              <a:rPr lang="de-DE" dirty="0"/>
              <a:t> </a:t>
            </a:r>
            <a:r>
              <a:rPr lang="de-DE" dirty="0" err="1"/>
              <a:t>promise</a:t>
            </a:r>
            <a:endParaRPr lang="de-DE" dirty="0"/>
          </a:p>
          <a:p>
            <a:pPr lvl="1"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564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B0622-BD72-C850-6319-1D3BE0B2C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7ED61A-B31B-E0C7-422F-5BC14CE6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A9B4AB-01F2-11A5-6EDF-578E0CCBA0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Actions: A </a:t>
            </a:r>
            <a:r>
              <a:rPr lang="de-DE" dirty="0" err="1"/>
              <a:t>very</a:t>
            </a:r>
            <a:r>
              <a:rPr lang="de-DE" dirty="0"/>
              <a:t> simple form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LikeWidget</a:t>
            </a:r>
            <a:r>
              <a:rPr lang="de-DE" dirty="0"/>
              <a:t> "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This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JavaScript!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Note: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React 19 Hooks </a:t>
            </a:r>
            <a:r>
              <a:rPr lang="de-DE" dirty="0" err="1"/>
              <a:t>useActionState</a:t>
            </a:r>
            <a:r>
              <a:rPr lang="de-DE" dirty="0"/>
              <a:t>, </a:t>
            </a:r>
            <a:r>
              <a:rPr lang="de-DE" dirty="0" err="1"/>
              <a:t>useFormStatus</a:t>
            </a:r>
            <a:r>
              <a:rPr lang="de-DE" dirty="0"/>
              <a:t>, </a:t>
            </a:r>
            <a:r>
              <a:rPr lang="de-DE" dirty="0" err="1"/>
              <a:t>useOptimistic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also </a:t>
            </a:r>
            <a:r>
              <a:rPr lang="de-DE" dirty="0" err="1"/>
              <a:t>build</a:t>
            </a:r>
            <a:r>
              <a:rPr lang="de-DE" dirty="0"/>
              <a:t> "real"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progressively</a:t>
            </a:r>
            <a:r>
              <a:rPr lang="de-DE" dirty="0"/>
              <a:t> </a:t>
            </a:r>
            <a:r>
              <a:rPr lang="de-DE" dirty="0" err="1"/>
              <a:t>enhanced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6639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C2026-3D0B-E8CE-BDF1-86111B0A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C0138-4C71-BBC1-4185-E53D55A7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6B3F67-222E-11C7-2340-BDDF029C2E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Components: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JavaScript in </a:t>
            </a:r>
            <a:r>
              <a:rPr lang="de-DE" dirty="0" err="1"/>
              <a:t>the</a:t>
            </a:r>
            <a:r>
              <a:rPr lang="de-DE" dirty="0"/>
              <a:t> Browser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Show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in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 err="1"/>
              <a:t>RecipePageContent</a:t>
            </a:r>
            <a:r>
              <a:rPr lang="de-DE" dirty="0"/>
              <a:t>: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IngredientsSection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ConfigurableIS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Note:</a:t>
            </a:r>
          </a:p>
          <a:p>
            <a:pPr lvl="2">
              <a:lnSpc>
                <a:spcPct val="130000"/>
              </a:lnSpc>
            </a:pPr>
            <a:r>
              <a:rPr lang="de-DE" sz="1800" dirty="0" err="1"/>
              <a:t>we</a:t>
            </a:r>
            <a:r>
              <a:rPr lang="de-DE" sz="1800" dirty="0"/>
              <a:t> pass </a:t>
            </a:r>
            <a:r>
              <a:rPr lang="de-DE" sz="1800" dirty="0" err="1"/>
              <a:t>props</a:t>
            </a:r>
            <a:r>
              <a:rPr lang="de-DE" sz="1800" dirty="0"/>
              <a:t> "</a:t>
            </a:r>
            <a:r>
              <a:rPr lang="de-DE" sz="1800" dirty="0" err="1"/>
              <a:t>as</a:t>
            </a:r>
            <a:r>
              <a:rPr lang="de-DE" sz="1800" dirty="0"/>
              <a:t> normal"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server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client</a:t>
            </a:r>
            <a:r>
              <a:rPr lang="de-DE" sz="1800" dirty="0"/>
              <a:t> </a:t>
            </a:r>
            <a:r>
              <a:rPr lang="de-DE" sz="1800" dirty="0" err="1"/>
              <a:t>components</a:t>
            </a:r>
            <a:endParaRPr lang="de-DE" sz="1800" dirty="0"/>
          </a:p>
          <a:p>
            <a:pPr lvl="2">
              <a:lnSpc>
                <a:spcPct val="130000"/>
              </a:lnSpc>
            </a:pP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works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promises</a:t>
            </a:r>
            <a:r>
              <a:rPr lang="de-DE" sz="1800" dirty="0"/>
              <a:t>!</a:t>
            </a:r>
          </a:p>
          <a:p>
            <a:pPr lvl="2">
              <a:lnSpc>
                <a:spcPct val="130000"/>
              </a:lnSpc>
            </a:pP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use</a:t>
            </a:r>
            <a:r>
              <a:rPr lang="de-DE" sz="1800" dirty="0"/>
              <a:t> Server </a:t>
            </a:r>
            <a:r>
              <a:rPr lang="de-DE" sz="1800" dirty="0" err="1"/>
              <a:t>Functions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execute</a:t>
            </a:r>
            <a:r>
              <a:rPr lang="de-DE" sz="1800" dirty="0"/>
              <a:t> code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server</a:t>
            </a:r>
            <a:r>
              <a:rPr lang="de-DE" sz="1800" dirty="0"/>
              <a:t> (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endpoint</a:t>
            </a:r>
            <a:r>
              <a:rPr lang="de-DE" sz="1800" dirty="0"/>
              <a:t> </a:t>
            </a:r>
            <a:r>
              <a:rPr lang="de-DE" sz="1800" dirty="0" err="1"/>
              <a:t>required</a:t>
            </a:r>
            <a:r>
              <a:rPr lang="de-DE" sz="1800" dirty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7485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very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much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ijs-nextjs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contact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3C426D-3046-69A1-97A8-D734EFBA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84818"/>
            <a:ext cx="1488696" cy="1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7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9484-8D19-F847-258B-F4DF17400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D7E4C-3B7A-B761-FDF0-32BF99F0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0B7AED-4A99-7807-5D62-54F89AD9A5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426779"/>
            <a:ext cx="4049150" cy="3339693"/>
          </a:xfrm>
        </p:spPr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Lots </a:t>
            </a:r>
            <a:r>
              <a:rPr lang="de-DE" sz="1800" b="0" dirty="0" err="1">
                <a:solidFill>
                  <a:srgbClr val="36544F"/>
                </a:solidFill>
              </a:rPr>
              <a:t>of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food</a:t>
            </a:r>
            <a:r>
              <a:rPr lang="de-DE" sz="1800" b="0" dirty="0">
                <a:solidFill>
                  <a:srgbClr val="36544F"/>
                </a:solidFill>
              </a:rPr>
              <a:t> 😋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CC23669-DA6C-136A-E1A6-21F2F13D2E2B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7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7DDE3C-D477-8E96-6CD0-D72BD036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48" b="64263"/>
          <a:stretch/>
        </p:blipFill>
        <p:spPr>
          <a:xfrm>
            <a:off x="3060775" y="1761797"/>
            <a:ext cx="2526361" cy="8434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39B43B-080E-7B37-7980-A7A451C9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378" t="57041" r="3819" b="5003"/>
          <a:stretch/>
        </p:blipFill>
        <p:spPr>
          <a:xfrm>
            <a:off x="1066727" y="2668675"/>
            <a:ext cx="1480326" cy="14474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FC0FB2-581E-D86E-836B-08A4C9D3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4" t="56858" r="51661" b="5187"/>
          <a:stretch/>
        </p:blipFill>
        <p:spPr>
          <a:xfrm>
            <a:off x="5518459" y="2959975"/>
            <a:ext cx="1481071" cy="14878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E20B403-E0D2-5F3F-0164-48F2D54D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9" t="17759" r="51142" b="43747"/>
          <a:stretch/>
        </p:blipFill>
        <p:spPr>
          <a:xfrm>
            <a:off x="3426210" y="3335674"/>
            <a:ext cx="1481071" cy="14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4808-5A2F-BDC2-B2AC-4BF02E5A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4E252-80BF-D2EF-A108-AA6DF73D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DD7D7E-E990-72A5-CB76-E8CDA4AFF2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1426779"/>
            <a:ext cx="4888927" cy="3339693"/>
          </a:xfrm>
        </p:spPr>
        <p:txBody>
          <a:bodyPr/>
          <a:lstStyle/>
          <a:p>
            <a:r>
              <a:rPr lang="de-DE" sz="1800" b="0" dirty="0" err="1">
                <a:solidFill>
                  <a:srgbClr val="36544F"/>
                </a:solidFill>
              </a:rPr>
              <a:t>Some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bad</a:t>
            </a:r>
            <a:r>
              <a:rPr lang="de-DE" sz="1800" b="0" dirty="0">
                <a:solidFill>
                  <a:srgbClr val="36544F"/>
                </a:solidFill>
              </a:rPr>
              <a:t> AI-</a:t>
            </a:r>
            <a:r>
              <a:rPr lang="de-DE" sz="1800" b="0" dirty="0" err="1">
                <a:solidFill>
                  <a:srgbClr val="36544F"/>
                </a:solidFill>
              </a:rPr>
              <a:t>generated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images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2CC9D11-3849-5E43-DADE-716425BECB47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7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196839E-0679-1C2C-4662-9A7E52A1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78" t="57041" r="3819" b="25469"/>
          <a:stretch/>
        </p:blipFill>
        <p:spPr>
          <a:xfrm>
            <a:off x="1697452" y="1880907"/>
            <a:ext cx="4163778" cy="1876097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9536061-6D91-4601-3791-6E8B969B616E}"/>
              </a:ext>
            </a:extLst>
          </p:cNvPr>
          <p:cNvCxnSpPr>
            <a:cxnSpLocks/>
          </p:cNvCxnSpPr>
          <p:nvPr/>
        </p:nvCxnSpPr>
        <p:spPr>
          <a:xfrm flipH="1" flipV="1">
            <a:off x="4942490" y="3328502"/>
            <a:ext cx="754972" cy="8949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991779D-2D2E-D503-BA20-5E4996A4D7EE}"/>
              </a:ext>
            </a:extLst>
          </p:cNvPr>
          <p:cNvSpPr txBox="1"/>
          <p:nvPr/>
        </p:nvSpPr>
        <p:spPr>
          <a:xfrm>
            <a:off x="5655879" y="3935475"/>
            <a:ext cx="662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0" dirty="0">
                <a:solidFill>
                  <a:srgbClr val="36544F"/>
                </a:solidFill>
              </a:rPr>
              <a:t>🫣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4C31974-9040-8480-6C84-A3C0E43BAD56}"/>
              </a:ext>
            </a:extLst>
          </p:cNvPr>
          <p:cNvCxnSpPr>
            <a:cxnSpLocks/>
          </p:cNvCxnSpPr>
          <p:nvPr/>
        </p:nvCxnSpPr>
        <p:spPr>
          <a:xfrm flipH="1" flipV="1">
            <a:off x="3641835" y="3108705"/>
            <a:ext cx="1915510" cy="118604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5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305113"/>
            <a:ext cx="4049150" cy="3461359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Lots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... </a:t>
            </a:r>
            <a:r>
              <a:rPr lang="de-DE" dirty="0" err="1"/>
              <a:t>technically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5CFC1-7862-0C12-B12B-80671D90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918ADD5-5D43-2055-05B2-0432B53F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11" y="1866382"/>
            <a:ext cx="2526361" cy="304606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61A53B1-8F51-9441-6C3D-98D387F51206}"/>
              </a:ext>
            </a:extLst>
          </p:cNvPr>
          <p:cNvSpPr/>
          <p:nvPr/>
        </p:nvSpPr>
        <p:spPr>
          <a:xfrm>
            <a:off x="5152568" y="2155028"/>
            <a:ext cx="1545597" cy="1145733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A69470-AD48-AA66-8484-BC646EBFE282}"/>
              </a:ext>
            </a:extLst>
          </p:cNvPr>
          <p:cNvSpPr/>
          <p:nvPr/>
        </p:nvSpPr>
        <p:spPr>
          <a:xfrm>
            <a:off x="5152567" y="3920638"/>
            <a:ext cx="1545597" cy="92642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1B46563-6030-D8A5-96EB-2970E3C10B23}"/>
              </a:ext>
            </a:extLst>
          </p:cNvPr>
          <p:cNvSpPr/>
          <p:nvPr/>
        </p:nvSpPr>
        <p:spPr>
          <a:xfrm>
            <a:off x="1510811" y="2108538"/>
            <a:ext cx="2193266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3384C66-7A12-2644-A5D3-E4938ACE8CF4}"/>
              </a:ext>
            </a:extLst>
          </p:cNvPr>
          <p:cNvSpPr/>
          <p:nvPr/>
        </p:nvSpPr>
        <p:spPr>
          <a:xfrm>
            <a:off x="1598043" y="2334322"/>
            <a:ext cx="2347644" cy="251274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46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Lots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few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interactions</a:t>
            </a:r>
            <a:r>
              <a:rPr lang="de-DE" b="0" dirty="0">
                <a:solidFill>
                  <a:srgbClr val="36544F"/>
                </a:solidFill>
              </a:rPr>
              <a:t> 🦥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... </a:t>
            </a:r>
            <a:r>
              <a:rPr lang="de-DE" dirty="0" err="1"/>
              <a:t>technically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0259AF-75C9-1812-64D5-7DAED0D8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6825741" y="3347872"/>
            <a:ext cx="675314" cy="1350507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09FA5F-E234-4991-0652-24AD6D038A2C}"/>
              </a:ext>
            </a:extLst>
          </p:cNvPr>
          <p:cNvSpPr/>
          <p:nvPr/>
        </p:nvSpPr>
        <p:spPr>
          <a:xfrm>
            <a:off x="6227292" y="3347873"/>
            <a:ext cx="466315" cy="227952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E4B5F-870E-1D3D-7647-601C6302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6C062-617E-51F5-DB51-79F44880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9A70F-874C-7EE9-107B-A8CCA6AEDD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Lots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few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interactions</a:t>
            </a:r>
            <a:r>
              <a:rPr lang="de-DE" b="0" dirty="0">
                <a:solidFill>
                  <a:srgbClr val="36544F"/>
                </a:solidFill>
              </a:rPr>
              <a:t> 🦥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dirty="0" err="1">
                <a:solidFill>
                  <a:srgbClr val="36544F"/>
                </a:solidFill>
              </a:rPr>
              <a:t>does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that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justify</a:t>
            </a:r>
            <a:r>
              <a:rPr lang="de-DE" dirty="0">
                <a:solidFill>
                  <a:srgbClr val="36544F"/>
                </a:solidFill>
              </a:rPr>
              <a:t> a Single-Page-</a:t>
            </a:r>
            <a:r>
              <a:rPr lang="de-DE" dirty="0" err="1">
                <a:solidFill>
                  <a:srgbClr val="36544F"/>
                </a:solidFill>
              </a:rPr>
              <a:t>Application</a:t>
            </a:r>
            <a:r>
              <a:rPr lang="de-DE" dirty="0">
                <a:solidFill>
                  <a:srgbClr val="36544F"/>
                </a:solidFill>
              </a:rPr>
              <a:t>? </a:t>
            </a:r>
            <a:r>
              <a:rPr lang="de-DE" b="0" dirty="0">
                <a:solidFill>
                  <a:srgbClr val="36544F"/>
                </a:solidFill>
              </a:rPr>
              <a:t>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73BC87B-97AA-D4BF-99C5-339A7CA0E5FE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... </a:t>
            </a:r>
            <a:r>
              <a:rPr lang="de-DE" dirty="0" err="1"/>
              <a:t>technically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CB98C2-1A2F-E169-B7CD-0067E234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95350795-04E8-93CD-9377-203EA902CB97}"/>
              </a:ext>
            </a:extLst>
          </p:cNvPr>
          <p:cNvSpPr/>
          <p:nvPr/>
        </p:nvSpPr>
        <p:spPr>
          <a:xfrm>
            <a:off x="6825741" y="3347872"/>
            <a:ext cx="675314" cy="1350507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FD3F61-A11A-B35D-5621-E2EF533DA9F6}"/>
              </a:ext>
            </a:extLst>
          </p:cNvPr>
          <p:cNvSpPr/>
          <p:nvPr/>
        </p:nvSpPr>
        <p:spPr>
          <a:xfrm>
            <a:off x="6227292" y="3347873"/>
            <a:ext cx="466315" cy="227952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63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973</Words>
  <Application>Microsoft Macintosh PowerPoint</Application>
  <PresentationFormat>Bildschirmpräsentation (16:9)</PresentationFormat>
  <Paragraphs>210</Paragraphs>
  <Slides>38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Montserrat</vt:lpstr>
      <vt:lpstr>Source Code Pro</vt:lpstr>
      <vt:lpstr>Source Sans Pro</vt:lpstr>
      <vt:lpstr>Source Sans Pro SemiBold</vt:lpstr>
      <vt:lpstr>Office-Design</vt:lpstr>
      <vt:lpstr>International JavaScript conference | Munich, November, 13 2024 | @nilshartmann</vt:lpstr>
      <vt:lpstr>https://nilshartmann.net</vt:lpstr>
      <vt:lpstr>An example...</vt:lpstr>
      <vt:lpstr>An example...</vt:lpstr>
      <vt:lpstr>An example...</vt:lpstr>
      <vt:lpstr>An example...</vt:lpstr>
      <vt:lpstr>An example...</vt:lpstr>
      <vt:lpstr>An example...</vt:lpstr>
      <vt:lpstr>An example...</vt:lpstr>
      <vt:lpstr>An example...</vt:lpstr>
      <vt:lpstr>PowerPoint-Präsentation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PowerPoint-Präsentation</vt:lpstr>
      <vt:lpstr>next.js</vt:lpstr>
      <vt:lpstr>next.js</vt:lpstr>
      <vt:lpstr>next.js</vt:lpstr>
      <vt:lpstr>next.js</vt:lpstr>
      <vt:lpstr>next.js</vt:lpstr>
      <vt:lpstr>next.js</vt:lpstr>
      <vt:lpstr>next.js</vt:lpstr>
      <vt:lpstr>next.js</vt:lpstr>
      <vt:lpstr>PowerPoint-Präsentation</vt:lpstr>
      <vt:lpstr>Demo</vt:lpstr>
      <vt:lpstr>Demo</vt:lpstr>
      <vt:lpstr>Demo</vt:lpstr>
      <vt:lpstr>Demo</vt:lpstr>
      <vt:lpstr>Demo</vt:lpstr>
      <vt:lpstr>Demo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1237</cp:revision>
  <cp:lastPrinted>2019-09-04T14:49:47Z</cp:lastPrinted>
  <dcterms:created xsi:type="dcterms:W3CDTF">2016-03-28T15:59:53Z</dcterms:created>
  <dcterms:modified xsi:type="dcterms:W3CDTF">2024-11-13T12:02:58Z</dcterms:modified>
</cp:coreProperties>
</file>